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56" r:id="rId3"/>
    <p:sldId id="257" r:id="rId4"/>
    <p:sldId id="258" r:id="rId5"/>
    <p:sldId id="275" r:id="rId6"/>
    <p:sldId id="259" r:id="rId7"/>
    <p:sldId id="260" r:id="rId8"/>
    <p:sldId id="264" r:id="rId9"/>
    <p:sldId id="281" r:id="rId10"/>
    <p:sldId id="274" r:id="rId11"/>
    <p:sldId id="276" r:id="rId12"/>
    <p:sldId id="262" r:id="rId13"/>
    <p:sldId id="284" r:id="rId14"/>
    <p:sldId id="278" r:id="rId15"/>
    <p:sldId id="263" r:id="rId16"/>
    <p:sldId id="279" r:id="rId17"/>
    <p:sldId id="280" r:id="rId18"/>
    <p:sldId id="265" r:id="rId19"/>
    <p:sldId id="267" r:id="rId20"/>
    <p:sldId id="271" r:id="rId21"/>
    <p:sldId id="268" r:id="rId22"/>
    <p:sldId id="272" r:id="rId23"/>
    <p:sldId id="269"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8"/>
    <p:restoredTop sz="94648"/>
  </p:normalViewPr>
  <p:slideViewPr>
    <p:cSldViewPr snapToGrid="0" snapToObjects="1">
      <p:cViewPr varScale="1">
        <p:scale>
          <a:sx n="86" d="100"/>
          <a:sy n="86" d="100"/>
        </p:scale>
        <p:origin x="240"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3E7B4-80E3-4247-9538-0B4795BA9A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F42D0E-DD86-4749-A531-DDA80555FC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C44561-3903-E34C-B466-059CA43E1781}"/>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5" name="Footer Placeholder 4">
            <a:extLst>
              <a:ext uri="{FF2B5EF4-FFF2-40B4-BE49-F238E27FC236}">
                <a16:creationId xmlns:a16="http://schemas.microsoft.com/office/drawing/2014/main" id="{D722F078-E90C-5F4C-A594-6E8090316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4F83E-C115-0743-87D4-86DFD9D6B904}"/>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272319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406A-5D73-6A46-8278-CB9A4CEEF1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E1ED95-DEDB-9748-BE3C-C6FB176EB0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5CC5E-D895-4F44-BF1D-E37A99EC49B4}"/>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5" name="Footer Placeholder 4">
            <a:extLst>
              <a:ext uri="{FF2B5EF4-FFF2-40B4-BE49-F238E27FC236}">
                <a16:creationId xmlns:a16="http://schemas.microsoft.com/office/drawing/2014/main" id="{1AC1299E-8955-984B-BBF3-69FCA160E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9F34B-BC41-AF4D-91B6-53EF88D5CD68}"/>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795102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FB26D-3083-3343-A770-D75EF0C69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D30D23-9F45-1F43-8C09-4011BBDEFC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64D12-B3D0-E344-BFCC-F49B7892FB87}"/>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5" name="Footer Placeholder 4">
            <a:extLst>
              <a:ext uri="{FF2B5EF4-FFF2-40B4-BE49-F238E27FC236}">
                <a16:creationId xmlns:a16="http://schemas.microsoft.com/office/drawing/2014/main" id="{1BBC22F0-0906-D84E-BC06-5AC5DA2A8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9D673-6D2A-E142-9489-560E85FDAD8C}"/>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3772018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5100-F037-7842-8A13-6D02B2D0C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F40854-7471-A741-94B0-A544BDD4D2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7CEFD2-EAB3-944B-B034-8660E1B47B5B}"/>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5" name="Footer Placeholder 4">
            <a:extLst>
              <a:ext uri="{FF2B5EF4-FFF2-40B4-BE49-F238E27FC236}">
                <a16:creationId xmlns:a16="http://schemas.microsoft.com/office/drawing/2014/main" id="{86DB8E43-8D4D-A445-AD22-F18003D6E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2AB78-E719-024E-88A0-568A5C1B2ECA}"/>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1566727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BA76-5FE3-1F43-B9BB-A848E2810D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4169C-FF78-2344-811A-973D20E46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AEE876-0734-F74C-B46C-2C4B90EF07F3}"/>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5" name="Footer Placeholder 4">
            <a:extLst>
              <a:ext uri="{FF2B5EF4-FFF2-40B4-BE49-F238E27FC236}">
                <a16:creationId xmlns:a16="http://schemas.microsoft.com/office/drawing/2014/main" id="{C8BB0689-E9A6-5B40-9E7B-E53498CE2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BF8E7-BD9F-C04D-8AF7-C8C9C01E6536}"/>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3274474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3D3A-43F4-FB4E-98DC-037E187E0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85AA2-13F4-ED4D-948F-943813E4DE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CF83A7-07B1-B349-8CC2-20921D6B49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7F42B-8631-4944-B8F6-ECC7C7C3B291}"/>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6" name="Footer Placeholder 5">
            <a:extLst>
              <a:ext uri="{FF2B5EF4-FFF2-40B4-BE49-F238E27FC236}">
                <a16:creationId xmlns:a16="http://schemas.microsoft.com/office/drawing/2014/main" id="{2542D42E-87EA-234D-BE64-4D6A20BD6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CD2756-B332-5A4A-8E51-2619972F6686}"/>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1513756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C18-556F-1544-A311-7E47DD73D0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2E782A-5C4F-AE4E-BD59-237B655E01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0E7A66-1775-D44E-8932-6D719EBBB8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EF45E1-95AB-604E-A9BC-050DCFD14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1ADBEF-4053-314C-A90E-1CA48C3D4A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429A2-EBFD-0D41-B555-B6BAFA6D6E58}"/>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8" name="Footer Placeholder 7">
            <a:extLst>
              <a:ext uri="{FF2B5EF4-FFF2-40B4-BE49-F238E27FC236}">
                <a16:creationId xmlns:a16="http://schemas.microsoft.com/office/drawing/2014/main" id="{0D07740B-2E80-A344-A3C2-C4390D26C3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B4678C-9F71-ED4C-8126-31395FCDA6EF}"/>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1225112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140E-0E9C-7F45-87AC-15A74E748F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BA840-54DB-7A44-A653-6C3D99F73F8B}"/>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4" name="Footer Placeholder 3">
            <a:extLst>
              <a:ext uri="{FF2B5EF4-FFF2-40B4-BE49-F238E27FC236}">
                <a16:creationId xmlns:a16="http://schemas.microsoft.com/office/drawing/2014/main" id="{8292524F-909F-6B4B-ADC3-F5BEFFC762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CF036-6C8C-7E43-A4B7-17B7A56B105B}"/>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3845824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A85242-5053-3F49-A53E-35A87EA69672}"/>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3" name="Footer Placeholder 2">
            <a:extLst>
              <a:ext uri="{FF2B5EF4-FFF2-40B4-BE49-F238E27FC236}">
                <a16:creationId xmlns:a16="http://schemas.microsoft.com/office/drawing/2014/main" id="{10B6C1E3-EE9E-764F-AB2B-BE7CCB6789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E9A257-C723-D943-9479-5448A131F5FD}"/>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178642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719D-7AEF-E145-89C7-17DD27A386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F9B959-46BE-3C44-897A-B16A34E3D0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9848D-0E43-4C48-BD26-1148BB268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870F0-7462-AF4F-95A1-3A112EB22373}"/>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6" name="Footer Placeholder 5">
            <a:extLst>
              <a:ext uri="{FF2B5EF4-FFF2-40B4-BE49-F238E27FC236}">
                <a16:creationId xmlns:a16="http://schemas.microsoft.com/office/drawing/2014/main" id="{99E64194-9DE0-B746-8F1F-6A85F6DFD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D6819-0CA5-4742-9437-A57AEC955F0E}"/>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980530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36D0-D9CB-9143-AD19-B73C112C76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B121DA-688F-A144-8E77-DE88A1B27F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DFB343-A7FA-044C-A5BE-6C90E1815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17A7F1-0D2F-AB46-8534-552DCFCFA3AF}"/>
              </a:ext>
            </a:extLst>
          </p:cNvPr>
          <p:cNvSpPr>
            <a:spLocks noGrp="1"/>
          </p:cNvSpPr>
          <p:nvPr>
            <p:ph type="dt" sz="half" idx="10"/>
          </p:nvPr>
        </p:nvSpPr>
        <p:spPr/>
        <p:txBody>
          <a:bodyPr/>
          <a:lstStyle/>
          <a:p>
            <a:fld id="{DC46F25F-A2AA-494B-B15B-F431E643805B}" type="datetimeFigureOut">
              <a:rPr lang="en-US" smtClean="0"/>
              <a:t>3/21/21</a:t>
            </a:fld>
            <a:endParaRPr lang="en-US"/>
          </a:p>
        </p:txBody>
      </p:sp>
      <p:sp>
        <p:nvSpPr>
          <p:cNvPr id="6" name="Footer Placeholder 5">
            <a:extLst>
              <a:ext uri="{FF2B5EF4-FFF2-40B4-BE49-F238E27FC236}">
                <a16:creationId xmlns:a16="http://schemas.microsoft.com/office/drawing/2014/main" id="{5241F887-A90B-1D4E-9260-74DDEB035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CA0DA6-2EB2-844B-B1FD-68AA071F9E6F}"/>
              </a:ext>
            </a:extLst>
          </p:cNvPr>
          <p:cNvSpPr>
            <a:spLocks noGrp="1"/>
          </p:cNvSpPr>
          <p:nvPr>
            <p:ph type="sldNum" sz="quarter" idx="12"/>
          </p:nvPr>
        </p:nvSpPr>
        <p:spPr/>
        <p:txBody>
          <a:bodyPr/>
          <a:lstStyle/>
          <a:p>
            <a:fld id="{1538364D-FE2C-204E-AE1A-DEF2544B87B3}" type="slidenum">
              <a:rPr lang="en-US" smtClean="0"/>
              <a:t>‹#›</a:t>
            </a:fld>
            <a:endParaRPr lang="en-US"/>
          </a:p>
        </p:txBody>
      </p:sp>
    </p:spTree>
    <p:extLst>
      <p:ext uri="{BB962C8B-B14F-4D97-AF65-F5344CB8AC3E}">
        <p14:creationId xmlns:p14="http://schemas.microsoft.com/office/powerpoint/2010/main" val="2566248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3750B0-2C9E-1B48-A7B6-489CFE2D98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44CB85-1F42-D341-B020-52D284E7BF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36FD8-5C4C-7540-A06D-0E8FF2332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46F25F-A2AA-494B-B15B-F431E643805B}" type="datetimeFigureOut">
              <a:rPr lang="en-US" smtClean="0"/>
              <a:t>3/21/21</a:t>
            </a:fld>
            <a:endParaRPr lang="en-US"/>
          </a:p>
        </p:txBody>
      </p:sp>
      <p:sp>
        <p:nvSpPr>
          <p:cNvPr id="5" name="Footer Placeholder 4">
            <a:extLst>
              <a:ext uri="{FF2B5EF4-FFF2-40B4-BE49-F238E27FC236}">
                <a16:creationId xmlns:a16="http://schemas.microsoft.com/office/drawing/2014/main" id="{9975B92E-A20A-0346-8F5C-7AEF5FEDFC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DB9D9B-3E62-5D44-869D-B4DAD2E49C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38364D-FE2C-204E-AE1A-DEF2544B87B3}" type="slidenum">
              <a:rPr lang="en-US" smtClean="0"/>
              <a:t>‹#›</a:t>
            </a:fld>
            <a:endParaRPr lang="en-US"/>
          </a:p>
        </p:txBody>
      </p:sp>
    </p:spTree>
    <p:extLst>
      <p:ext uri="{BB962C8B-B14F-4D97-AF65-F5344CB8AC3E}">
        <p14:creationId xmlns:p14="http://schemas.microsoft.com/office/powerpoint/2010/main" val="101628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8D24F8-F598-A248-8C1C-9D03447634A3}"/>
              </a:ext>
            </a:extLst>
          </p:cNvPr>
          <p:cNvSpPr>
            <a:spLocks noGrp="1"/>
          </p:cNvSpPr>
          <p:nvPr>
            <p:ph type="title"/>
          </p:nvPr>
        </p:nvSpPr>
        <p:spPr>
          <a:xfrm>
            <a:off x="989351" y="818984"/>
            <a:ext cx="9887915" cy="3178689"/>
          </a:xfrm>
        </p:spPr>
        <p:txBody>
          <a:bodyPr vert="horz" lIns="91440" tIns="45720" rIns="91440" bIns="45720" rtlCol="0" anchor="b">
            <a:normAutofit/>
          </a:bodyPr>
          <a:lstStyle/>
          <a:p>
            <a:pPr algn="ctr"/>
            <a:r>
              <a:rPr lang="en-US" sz="4500" kern="1200" dirty="0">
                <a:solidFill>
                  <a:srgbClr val="FFFFFF"/>
                </a:solidFill>
                <a:latin typeface="+mj-lt"/>
                <a:ea typeface="+mj-ea"/>
                <a:cs typeface="+mj-cs"/>
              </a:rPr>
              <a:t>University Model Implementation</a:t>
            </a:r>
            <a:br>
              <a:rPr lang="en-US" sz="4500" kern="1200" dirty="0">
                <a:solidFill>
                  <a:srgbClr val="FFFFFF"/>
                </a:solidFill>
                <a:latin typeface="+mj-lt"/>
                <a:ea typeface="+mj-ea"/>
                <a:cs typeface="+mj-cs"/>
              </a:rPr>
            </a:br>
            <a:r>
              <a:rPr lang="en-US" sz="4500" kern="1200" dirty="0">
                <a:solidFill>
                  <a:srgbClr val="FFFFFF"/>
                </a:solidFill>
                <a:latin typeface="+mj-lt"/>
                <a:ea typeface="+mj-ea"/>
                <a:cs typeface="+mj-cs"/>
              </a:rPr>
              <a:t>				</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						</a:t>
            </a:r>
            <a:br>
              <a:rPr lang="en-US" sz="3000" kern="1200" dirty="0">
                <a:solidFill>
                  <a:srgbClr val="FFFFFF"/>
                </a:solidFill>
                <a:latin typeface="+mj-lt"/>
                <a:ea typeface="+mj-ea"/>
                <a:cs typeface="+mj-cs"/>
              </a:rPr>
            </a:br>
            <a:endParaRPr lang="en-US" sz="3000" kern="1200" dirty="0">
              <a:solidFill>
                <a:srgbClr val="FFFFFF"/>
              </a:solidFill>
              <a:latin typeface="+mj-lt"/>
              <a:ea typeface="+mj-ea"/>
              <a:cs typeface="+mj-cs"/>
            </a:endParaRPr>
          </a:p>
        </p:txBody>
      </p:sp>
      <p:sp>
        <p:nvSpPr>
          <p:cNvPr id="109" name="Rectangle 10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CCEF2E2-0EA9-824A-B04D-EC71638C7B99}"/>
              </a:ext>
            </a:extLst>
          </p:cNvPr>
          <p:cNvSpPr txBox="1"/>
          <p:nvPr/>
        </p:nvSpPr>
        <p:spPr>
          <a:xfrm>
            <a:off x="8055429" y="4755760"/>
            <a:ext cx="3834449" cy="923330"/>
          </a:xfrm>
          <a:prstGeom prst="rect">
            <a:avLst/>
          </a:prstGeom>
          <a:noFill/>
        </p:spPr>
        <p:txBody>
          <a:bodyPr wrap="square" rtlCol="0">
            <a:spAutoFit/>
          </a:bodyPr>
          <a:lstStyle/>
          <a:p>
            <a:r>
              <a:rPr lang="en-US" i="1" dirty="0" err="1">
                <a:solidFill>
                  <a:srgbClr val="FFFFFF"/>
                </a:solidFill>
              </a:rPr>
              <a:t>Kunjan</a:t>
            </a:r>
            <a:r>
              <a:rPr lang="en-US" i="1" dirty="0">
                <a:solidFill>
                  <a:srgbClr val="FFFFFF"/>
                </a:solidFill>
              </a:rPr>
              <a:t> Gala (001553294)</a:t>
            </a:r>
          </a:p>
          <a:p>
            <a:r>
              <a:rPr lang="en-US" i="1" dirty="0" err="1">
                <a:solidFill>
                  <a:srgbClr val="FFFFFF"/>
                </a:solidFill>
              </a:rPr>
              <a:t>Parth</a:t>
            </a:r>
            <a:r>
              <a:rPr lang="en-US" i="1" dirty="0">
                <a:solidFill>
                  <a:srgbClr val="FFFFFF"/>
                </a:solidFill>
              </a:rPr>
              <a:t> Joshi (001519059)</a:t>
            </a:r>
          </a:p>
          <a:p>
            <a:r>
              <a:rPr lang="en-US" i="1" dirty="0">
                <a:solidFill>
                  <a:srgbClr val="FFFFFF"/>
                </a:solidFill>
              </a:rPr>
              <a:t>Sneha Swaroop (001572060)</a:t>
            </a:r>
            <a:endParaRPr lang="en-US" i="1" dirty="0"/>
          </a:p>
        </p:txBody>
      </p:sp>
    </p:spTree>
    <p:extLst>
      <p:ext uri="{BB962C8B-B14F-4D97-AF65-F5344CB8AC3E}">
        <p14:creationId xmlns:p14="http://schemas.microsoft.com/office/powerpoint/2010/main" val="393566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83AFB6-0652-6C4B-B416-9980833E49B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i="1" kern="1200" dirty="0">
                <a:solidFill>
                  <a:srgbClr val="FFFFFF"/>
                </a:solidFill>
                <a:latin typeface="+mj-lt"/>
                <a:ea typeface="+mj-ea"/>
                <a:cs typeface="+mj-cs"/>
              </a:rPr>
              <a:t>Analysis Dashboard </a:t>
            </a:r>
          </a:p>
        </p:txBody>
      </p:sp>
      <p:pic>
        <p:nvPicPr>
          <p:cNvPr id="5" name="Content Placeholder 4">
            <a:extLst>
              <a:ext uri="{FF2B5EF4-FFF2-40B4-BE49-F238E27FC236}">
                <a16:creationId xmlns:a16="http://schemas.microsoft.com/office/drawing/2014/main" id="{D6772F1E-1BE0-8D40-B2CA-FA8DB37C6D92}"/>
              </a:ext>
            </a:extLst>
          </p:cNvPr>
          <p:cNvPicPr>
            <a:picLocks noGrp="1" noChangeAspect="1"/>
          </p:cNvPicPr>
          <p:nvPr>
            <p:ph idx="1"/>
          </p:nvPr>
        </p:nvPicPr>
        <p:blipFill>
          <a:blip r:embed="rId2"/>
          <a:stretch>
            <a:fillRect/>
          </a:stretch>
        </p:blipFill>
        <p:spPr>
          <a:xfrm>
            <a:off x="432225" y="2153415"/>
            <a:ext cx="11327549" cy="4077916"/>
          </a:xfrm>
          <a:prstGeom prst="rect">
            <a:avLst/>
          </a:prstGeom>
        </p:spPr>
      </p:pic>
    </p:spTree>
    <p:extLst>
      <p:ext uri="{BB962C8B-B14F-4D97-AF65-F5344CB8AC3E}">
        <p14:creationId xmlns:p14="http://schemas.microsoft.com/office/powerpoint/2010/main" val="170175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DA0D55-7CA1-0C43-BEBC-BE772EBC617D}"/>
              </a:ext>
            </a:extLst>
          </p:cNvPr>
          <p:cNvSpPr>
            <a:spLocks noGrp="1"/>
          </p:cNvSpPr>
          <p:nvPr>
            <p:ph type="title"/>
          </p:nvPr>
        </p:nvSpPr>
        <p:spPr>
          <a:xfrm>
            <a:off x="578888" y="1106679"/>
            <a:ext cx="2880828" cy="3071906"/>
          </a:xfrm>
        </p:spPr>
        <p:txBody>
          <a:bodyPr vert="horz" lIns="91440" tIns="45720" rIns="91440" bIns="45720" rtlCol="0" anchor="t">
            <a:normAutofit/>
          </a:bodyPr>
          <a:lstStyle/>
          <a:p>
            <a:r>
              <a:rPr lang="en-US" sz="4000" i="1" kern="1200" dirty="0">
                <a:solidFill>
                  <a:srgbClr val="FFFFFF"/>
                </a:solidFill>
                <a:latin typeface="+mj-lt"/>
                <a:ea typeface="+mj-ea"/>
                <a:cs typeface="+mj-cs"/>
              </a:rPr>
              <a:t>Analysis Dashboard – Course Ranking</a:t>
            </a:r>
            <a:endParaRPr lang="en-US" sz="4000" kern="1200" dirty="0">
              <a:solidFill>
                <a:srgbClr val="FFFFFF"/>
              </a:solidFill>
              <a:latin typeface="+mj-lt"/>
              <a:ea typeface="+mj-ea"/>
              <a:cs typeface="+mj-cs"/>
            </a:endParaRPr>
          </a:p>
        </p:txBody>
      </p:sp>
      <p:pic>
        <p:nvPicPr>
          <p:cNvPr id="7" name="Content Placeholder 6">
            <a:extLst>
              <a:ext uri="{FF2B5EF4-FFF2-40B4-BE49-F238E27FC236}">
                <a16:creationId xmlns:a16="http://schemas.microsoft.com/office/drawing/2014/main" id="{C6F14B00-59C3-E14A-A8E3-139FDAB63326}"/>
              </a:ext>
            </a:extLst>
          </p:cNvPr>
          <p:cNvPicPr>
            <a:picLocks noGrp="1" noChangeAspect="1"/>
          </p:cNvPicPr>
          <p:nvPr>
            <p:ph idx="1"/>
          </p:nvPr>
        </p:nvPicPr>
        <p:blipFill>
          <a:blip r:embed="rId2"/>
          <a:stretch>
            <a:fillRect/>
          </a:stretch>
        </p:blipFill>
        <p:spPr>
          <a:xfrm>
            <a:off x="4495807" y="2547222"/>
            <a:ext cx="7225748" cy="2818041"/>
          </a:xfrm>
          <a:prstGeom prst="rect">
            <a:avLst/>
          </a:prstGeom>
        </p:spPr>
      </p:pic>
    </p:spTree>
    <p:extLst>
      <p:ext uri="{BB962C8B-B14F-4D97-AF65-F5344CB8AC3E}">
        <p14:creationId xmlns:p14="http://schemas.microsoft.com/office/powerpoint/2010/main" val="2057252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E92F0-5C09-C644-A8BA-EEC163A7B8A1}"/>
              </a:ext>
            </a:extLst>
          </p:cNvPr>
          <p:cNvSpPr>
            <a:spLocks noGrp="1"/>
          </p:cNvSpPr>
          <p:nvPr>
            <p:ph type="title"/>
          </p:nvPr>
        </p:nvSpPr>
        <p:spPr>
          <a:xfrm>
            <a:off x="466722" y="586855"/>
            <a:ext cx="3201366" cy="3387497"/>
          </a:xfrm>
        </p:spPr>
        <p:txBody>
          <a:bodyPr anchor="b">
            <a:normAutofit/>
          </a:bodyPr>
          <a:lstStyle/>
          <a:p>
            <a:pPr algn="r"/>
            <a:r>
              <a:rPr lang="en-US" sz="4000" i="1">
                <a:solidFill>
                  <a:srgbClr val="FFFFFF"/>
                </a:solidFill>
              </a:rPr>
              <a:t>Student Login – Student’s Graduation Information</a:t>
            </a:r>
          </a:p>
        </p:txBody>
      </p:sp>
      <p:sp>
        <p:nvSpPr>
          <p:cNvPr id="3" name="Content Placeholder 2">
            <a:extLst>
              <a:ext uri="{FF2B5EF4-FFF2-40B4-BE49-F238E27FC236}">
                <a16:creationId xmlns:a16="http://schemas.microsoft.com/office/drawing/2014/main" id="{B7FA5D21-71FE-F545-B879-8291DDCD7D2D}"/>
              </a:ext>
            </a:extLst>
          </p:cNvPr>
          <p:cNvSpPr>
            <a:spLocks noGrp="1"/>
          </p:cNvSpPr>
          <p:nvPr>
            <p:ph idx="1"/>
          </p:nvPr>
        </p:nvSpPr>
        <p:spPr>
          <a:xfrm>
            <a:off x="4810259" y="649480"/>
            <a:ext cx="6555347" cy="5546047"/>
          </a:xfrm>
        </p:spPr>
        <p:txBody>
          <a:bodyPr anchor="ctr">
            <a:normAutofit/>
          </a:bodyPr>
          <a:lstStyle/>
          <a:p>
            <a:pPr marL="0" indent="0">
              <a:buNone/>
            </a:pPr>
            <a:endParaRPr lang="en-US" sz="2000" i="1" dirty="0"/>
          </a:p>
        </p:txBody>
      </p:sp>
      <p:pic>
        <p:nvPicPr>
          <p:cNvPr id="4" name="Picture 3">
            <a:extLst>
              <a:ext uri="{FF2B5EF4-FFF2-40B4-BE49-F238E27FC236}">
                <a16:creationId xmlns:a16="http://schemas.microsoft.com/office/drawing/2014/main" id="{AAD65344-7637-C641-8F69-A0696D47EF40}"/>
              </a:ext>
            </a:extLst>
          </p:cNvPr>
          <p:cNvPicPr>
            <a:picLocks noChangeAspect="1"/>
          </p:cNvPicPr>
          <p:nvPr/>
        </p:nvPicPr>
        <p:blipFill>
          <a:blip r:embed="rId2"/>
          <a:stretch>
            <a:fillRect/>
          </a:stretch>
        </p:blipFill>
        <p:spPr>
          <a:xfrm>
            <a:off x="4741535" y="1234460"/>
            <a:ext cx="6743700" cy="4368800"/>
          </a:xfrm>
          <a:prstGeom prst="rect">
            <a:avLst/>
          </a:prstGeom>
        </p:spPr>
      </p:pic>
    </p:spTree>
    <p:extLst>
      <p:ext uri="{BB962C8B-B14F-4D97-AF65-F5344CB8AC3E}">
        <p14:creationId xmlns:p14="http://schemas.microsoft.com/office/powerpoint/2010/main" val="201256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E92F0-5C09-C644-A8BA-EEC163A7B8A1}"/>
              </a:ext>
            </a:extLst>
          </p:cNvPr>
          <p:cNvSpPr>
            <a:spLocks noGrp="1"/>
          </p:cNvSpPr>
          <p:nvPr>
            <p:ph type="title"/>
          </p:nvPr>
        </p:nvSpPr>
        <p:spPr>
          <a:xfrm>
            <a:off x="466722" y="586855"/>
            <a:ext cx="3201366" cy="3387497"/>
          </a:xfrm>
        </p:spPr>
        <p:txBody>
          <a:bodyPr anchor="b">
            <a:normAutofit/>
          </a:bodyPr>
          <a:lstStyle/>
          <a:p>
            <a:pPr algn="r"/>
            <a:r>
              <a:rPr lang="en-US" sz="4000" i="1">
                <a:solidFill>
                  <a:srgbClr val="FFFFFF"/>
                </a:solidFill>
              </a:rPr>
              <a:t>Student Login – Student’s Graduation Information</a:t>
            </a:r>
          </a:p>
        </p:txBody>
      </p:sp>
      <p:sp>
        <p:nvSpPr>
          <p:cNvPr id="3" name="Content Placeholder 2">
            <a:extLst>
              <a:ext uri="{FF2B5EF4-FFF2-40B4-BE49-F238E27FC236}">
                <a16:creationId xmlns:a16="http://schemas.microsoft.com/office/drawing/2014/main" id="{B7FA5D21-71FE-F545-B879-8291DDCD7D2D}"/>
              </a:ext>
            </a:extLst>
          </p:cNvPr>
          <p:cNvSpPr>
            <a:spLocks noGrp="1"/>
          </p:cNvSpPr>
          <p:nvPr>
            <p:ph idx="1"/>
          </p:nvPr>
        </p:nvSpPr>
        <p:spPr>
          <a:xfrm>
            <a:off x="4810259" y="649480"/>
            <a:ext cx="6555347" cy="5546047"/>
          </a:xfrm>
        </p:spPr>
        <p:txBody>
          <a:bodyPr anchor="ctr">
            <a:normAutofit/>
          </a:bodyPr>
          <a:lstStyle/>
          <a:p>
            <a:pPr marL="0" indent="0">
              <a:buNone/>
            </a:pPr>
            <a:r>
              <a:rPr lang="en-US" sz="2200" i="1" dirty="0"/>
              <a:t>Each student, whether alumni or current can login using student ID. Students can view their:</a:t>
            </a:r>
          </a:p>
          <a:p>
            <a:pPr marL="514350" indent="-514350">
              <a:buAutoNum type="arabicPeriod"/>
            </a:pPr>
            <a:endParaRPr lang="en-US" sz="2200" i="1" dirty="0"/>
          </a:p>
          <a:p>
            <a:pPr lvl="3">
              <a:buFont typeface="Courier New" panose="02070309020205020404" pitchFamily="49" charset="0"/>
              <a:buChar char="o"/>
            </a:pPr>
            <a:r>
              <a:rPr lang="en-US" sz="2200" i="1" dirty="0"/>
              <a:t>Courses opted</a:t>
            </a:r>
          </a:p>
          <a:p>
            <a:pPr lvl="3">
              <a:buFont typeface="Courier New" panose="02070309020205020404" pitchFamily="49" charset="0"/>
              <a:buChar char="o"/>
            </a:pPr>
            <a:r>
              <a:rPr lang="en-US" sz="2200" i="1" dirty="0"/>
              <a:t>Scores in each course</a:t>
            </a:r>
          </a:p>
          <a:p>
            <a:pPr lvl="3">
              <a:buFont typeface="Courier New" panose="02070309020205020404" pitchFamily="49" charset="0"/>
              <a:buChar char="o"/>
            </a:pPr>
            <a:r>
              <a:rPr lang="en-US" sz="2200" i="1" dirty="0"/>
              <a:t>Total GPA</a:t>
            </a:r>
          </a:p>
          <a:p>
            <a:pPr marL="1371600" lvl="3" indent="0">
              <a:buNone/>
            </a:pPr>
            <a:endParaRPr lang="en-US" sz="2200" i="1" dirty="0"/>
          </a:p>
          <a:p>
            <a:pPr marL="1371600" lvl="3" indent="0">
              <a:buNone/>
            </a:pPr>
            <a:endParaRPr lang="en-US" sz="2000" i="1" dirty="0"/>
          </a:p>
        </p:txBody>
      </p:sp>
    </p:spTree>
    <p:extLst>
      <p:ext uri="{BB962C8B-B14F-4D97-AF65-F5344CB8AC3E}">
        <p14:creationId xmlns:p14="http://schemas.microsoft.com/office/powerpoint/2010/main" val="337198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90B7B6D-A66F-6E40-8E47-E78B0D026FA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i="1" kern="1200">
                <a:solidFill>
                  <a:srgbClr val="FFFFFF"/>
                </a:solidFill>
                <a:latin typeface="+mj-lt"/>
                <a:ea typeface="+mj-ea"/>
                <a:cs typeface="+mj-cs"/>
              </a:rPr>
              <a:t>Student Information</a:t>
            </a:r>
          </a:p>
        </p:txBody>
      </p:sp>
      <p:pic>
        <p:nvPicPr>
          <p:cNvPr id="4" name="Content Placeholder 3">
            <a:extLst>
              <a:ext uri="{FF2B5EF4-FFF2-40B4-BE49-F238E27FC236}">
                <a16:creationId xmlns:a16="http://schemas.microsoft.com/office/drawing/2014/main" id="{6C0E8506-B6E8-2A42-A937-784C431E746A}"/>
              </a:ext>
            </a:extLst>
          </p:cNvPr>
          <p:cNvPicPr>
            <a:picLocks noGrp="1" noChangeAspect="1"/>
          </p:cNvPicPr>
          <p:nvPr>
            <p:ph idx="1"/>
          </p:nvPr>
        </p:nvPicPr>
        <p:blipFill>
          <a:blip r:embed="rId2"/>
          <a:stretch>
            <a:fillRect/>
          </a:stretch>
        </p:blipFill>
        <p:spPr>
          <a:xfrm>
            <a:off x="4502428" y="981279"/>
            <a:ext cx="7225748" cy="4895442"/>
          </a:xfrm>
          <a:prstGeom prst="rect">
            <a:avLst/>
          </a:prstGeom>
        </p:spPr>
      </p:pic>
    </p:spTree>
    <p:extLst>
      <p:ext uri="{BB962C8B-B14F-4D97-AF65-F5344CB8AC3E}">
        <p14:creationId xmlns:p14="http://schemas.microsoft.com/office/powerpoint/2010/main" val="46051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7DE31-F67E-1D41-A6BC-A747BD2B4C7C}"/>
              </a:ext>
            </a:extLst>
          </p:cNvPr>
          <p:cNvSpPr>
            <a:spLocks noGrp="1"/>
          </p:cNvSpPr>
          <p:nvPr>
            <p:ph type="title"/>
          </p:nvPr>
        </p:nvSpPr>
        <p:spPr>
          <a:xfrm>
            <a:off x="466722" y="586855"/>
            <a:ext cx="3201366" cy="3387497"/>
          </a:xfrm>
        </p:spPr>
        <p:txBody>
          <a:bodyPr anchor="b">
            <a:normAutofit/>
          </a:bodyPr>
          <a:lstStyle/>
          <a:p>
            <a:pPr algn="r"/>
            <a:r>
              <a:rPr lang="en-US" sz="4000" i="1">
                <a:solidFill>
                  <a:srgbClr val="FFFFFF"/>
                </a:solidFill>
              </a:rPr>
              <a:t>Student Login – Student’s Employment Information</a:t>
            </a:r>
          </a:p>
        </p:txBody>
      </p:sp>
      <p:sp>
        <p:nvSpPr>
          <p:cNvPr id="3" name="Content Placeholder 2">
            <a:extLst>
              <a:ext uri="{FF2B5EF4-FFF2-40B4-BE49-F238E27FC236}">
                <a16:creationId xmlns:a16="http://schemas.microsoft.com/office/drawing/2014/main" id="{93A1B1BA-4673-DB4F-8473-E6A952A11AC9}"/>
              </a:ext>
            </a:extLst>
          </p:cNvPr>
          <p:cNvSpPr>
            <a:spLocks noGrp="1"/>
          </p:cNvSpPr>
          <p:nvPr>
            <p:ph idx="1"/>
          </p:nvPr>
        </p:nvSpPr>
        <p:spPr>
          <a:xfrm>
            <a:off x="4810259" y="649480"/>
            <a:ext cx="6555347" cy="5546047"/>
          </a:xfrm>
        </p:spPr>
        <p:txBody>
          <a:bodyPr anchor="ctr">
            <a:normAutofit/>
          </a:bodyPr>
          <a:lstStyle/>
          <a:p>
            <a:pPr marL="0" indent="0">
              <a:buNone/>
            </a:pPr>
            <a:r>
              <a:rPr lang="en-US" sz="2200" i="1" dirty="0"/>
              <a:t>Students also have an option to add/view their previous/current employment information. This includes:</a:t>
            </a:r>
          </a:p>
          <a:p>
            <a:pPr marL="0" indent="0">
              <a:buNone/>
            </a:pPr>
            <a:endParaRPr lang="en-US" sz="2200" i="1" dirty="0"/>
          </a:p>
          <a:p>
            <a:pPr lvl="2">
              <a:buFont typeface="Courier New" panose="02070309020205020404" pitchFamily="49" charset="0"/>
              <a:buChar char="o"/>
            </a:pPr>
            <a:r>
              <a:rPr lang="en-US" sz="2200" i="1" dirty="0"/>
              <a:t>Employer information</a:t>
            </a:r>
          </a:p>
          <a:p>
            <a:pPr lvl="2">
              <a:buFont typeface="Courier New" panose="02070309020205020404" pitchFamily="49" charset="0"/>
              <a:buChar char="o"/>
            </a:pPr>
            <a:r>
              <a:rPr lang="en-US" sz="2200" i="1" dirty="0"/>
              <a:t>Designation </a:t>
            </a:r>
          </a:p>
          <a:p>
            <a:pPr lvl="2">
              <a:buFont typeface="Courier New" panose="02070309020205020404" pitchFamily="49" charset="0"/>
              <a:buChar char="o"/>
            </a:pPr>
            <a:r>
              <a:rPr lang="en-US" sz="2200" i="1" dirty="0"/>
              <a:t>Salary information</a:t>
            </a:r>
          </a:p>
          <a:p>
            <a:pPr lvl="2">
              <a:buFont typeface="Courier New" panose="02070309020205020404" pitchFamily="49" charset="0"/>
              <a:buChar char="o"/>
            </a:pPr>
            <a:r>
              <a:rPr lang="en-US" sz="2200" i="1" dirty="0"/>
              <a:t>Employer Ranking</a:t>
            </a:r>
          </a:p>
          <a:p>
            <a:pPr marL="914400" lvl="2" indent="0">
              <a:buNone/>
            </a:pPr>
            <a:endParaRPr lang="en-US" sz="2200" i="1" dirty="0"/>
          </a:p>
          <a:p>
            <a:pPr marL="0" indent="0">
              <a:buNone/>
            </a:pPr>
            <a:r>
              <a:rPr lang="en-US" sz="2000" i="1" dirty="0"/>
              <a:t>Moreover, students can provide feedback courses by checking the check box. Feedback courses are the courses which students believe helped them frame their career. These are the courses which were opted by student. </a:t>
            </a:r>
          </a:p>
          <a:p>
            <a:endParaRPr lang="en-US" sz="2000" dirty="0"/>
          </a:p>
        </p:txBody>
      </p:sp>
    </p:spTree>
    <p:extLst>
      <p:ext uri="{BB962C8B-B14F-4D97-AF65-F5344CB8AC3E}">
        <p14:creationId xmlns:p14="http://schemas.microsoft.com/office/powerpoint/2010/main" val="391610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C656D1-3939-594B-AF59-285535F7D32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i="1" kern="1200">
                <a:solidFill>
                  <a:srgbClr val="FFFFFF"/>
                </a:solidFill>
                <a:latin typeface="+mj-lt"/>
                <a:ea typeface="+mj-ea"/>
                <a:cs typeface="+mj-cs"/>
              </a:rPr>
              <a:t>Add Employment Information</a:t>
            </a:r>
          </a:p>
        </p:txBody>
      </p:sp>
      <p:pic>
        <p:nvPicPr>
          <p:cNvPr id="4" name="Content Placeholder 3">
            <a:extLst>
              <a:ext uri="{FF2B5EF4-FFF2-40B4-BE49-F238E27FC236}">
                <a16:creationId xmlns:a16="http://schemas.microsoft.com/office/drawing/2014/main" id="{A0BEB876-806D-6D4C-8A2A-F3780AEC5373}"/>
              </a:ext>
            </a:extLst>
          </p:cNvPr>
          <p:cNvPicPr>
            <a:picLocks noGrp="1" noChangeAspect="1"/>
          </p:cNvPicPr>
          <p:nvPr>
            <p:ph idx="1"/>
          </p:nvPr>
        </p:nvPicPr>
        <p:blipFill>
          <a:blip r:embed="rId2"/>
          <a:stretch>
            <a:fillRect/>
          </a:stretch>
        </p:blipFill>
        <p:spPr>
          <a:xfrm>
            <a:off x="4502428" y="1008376"/>
            <a:ext cx="7225748" cy="4841248"/>
          </a:xfrm>
          <a:prstGeom prst="rect">
            <a:avLst/>
          </a:prstGeom>
        </p:spPr>
      </p:pic>
      <p:sp>
        <p:nvSpPr>
          <p:cNvPr id="3" name="TextBox 2">
            <a:extLst>
              <a:ext uri="{FF2B5EF4-FFF2-40B4-BE49-F238E27FC236}">
                <a16:creationId xmlns:a16="http://schemas.microsoft.com/office/drawing/2014/main" id="{863A9827-6C3F-8942-AF99-8F7A0F9003DF}"/>
              </a:ext>
            </a:extLst>
          </p:cNvPr>
          <p:cNvSpPr txBox="1"/>
          <p:nvPr/>
        </p:nvSpPr>
        <p:spPr>
          <a:xfrm>
            <a:off x="6443330" y="1562986"/>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2E28BBD0-ECCC-754C-95A2-45F187DB1090}"/>
              </a:ext>
            </a:extLst>
          </p:cNvPr>
          <p:cNvSpPr txBox="1"/>
          <p:nvPr/>
        </p:nvSpPr>
        <p:spPr>
          <a:xfrm>
            <a:off x="7230140" y="16374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53071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A3DFEA4-378C-9249-B5D2-803838AC8E0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i="1" kern="1200">
                <a:solidFill>
                  <a:srgbClr val="FFFFFF"/>
                </a:solidFill>
                <a:latin typeface="+mj-lt"/>
                <a:ea typeface="+mj-ea"/>
                <a:cs typeface="+mj-cs"/>
              </a:rPr>
              <a:t>View Employment Information</a:t>
            </a:r>
          </a:p>
        </p:txBody>
      </p:sp>
      <p:pic>
        <p:nvPicPr>
          <p:cNvPr id="4" name="Content Placeholder 3">
            <a:extLst>
              <a:ext uri="{FF2B5EF4-FFF2-40B4-BE49-F238E27FC236}">
                <a16:creationId xmlns:a16="http://schemas.microsoft.com/office/drawing/2014/main" id="{5084C97B-3D4C-8F4B-B7A7-069B47D6F262}"/>
              </a:ext>
            </a:extLst>
          </p:cNvPr>
          <p:cNvPicPr>
            <a:picLocks noGrp="1" noChangeAspect="1"/>
          </p:cNvPicPr>
          <p:nvPr>
            <p:ph idx="1"/>
          </p:nvPr>
        </p:nvPicPr>
        <p:blipFill>
          <a:blip r:embed="rId2"/>
          <a:stretch>
            <a:fillRect/>
          </a:stretch>
        </p:blipFill>
        <p:spPr>
          <a:xfrm>
            <a:off x="4502428" y="1459984"/>
            <a:ext cx="7225748" cy="3938031"/>
          </a:xfrm>
          <a:prstGeom prst="rect">
            <a:avLst/>
          </a:prstGeom>
        </p:spPr>
      </p:pic>
    </p:spTree>
    <p:extLst>
      <p:ext uri="{BB962C8B-B14F-4D97-AF65-F5344CB8AC3E}">
        <p14:creationId xmlns:p14="http://schemas.microsoft.com/office/powerpoint/2010/main" val="2146999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CA0E3A4-ABBC-674F-94E4-5CA2B29870E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i="1" kern="1200">
                <a:solidFill>
                  <a:srgbClr val="FFFFFF"/>
                </a:solidFill>
                <a:latin typeface="+mj-lt"/>
                <a:ea typeface="+mj-ea"/>
                <a:cs typeface="+mj-cs"/>
              </a:rPr>
              <a:t>Object Model Diagram</a:t>
            </a:r>
          </a:p>
        </p:txBody>
      </p:sp>
      <p:pic>
        <p:nvPicPr>
          <p:cNvPr id="7" name="Content Placeholder 6" descr="Graphical user interface, application, Teams&#10;&#10;Description automatically generated">
            <a:extLst>
              <a:ext uri="{FF2B5EF4-FFF2-40B4-BE49-F238E27FC236}">
                <a16:creationId xmlns:a16="http://schemas.microsoft.com/office/drawing/2014/main" id="{C44A2479-0F21-2E46-A02C-ECD320FFF0D4}"/>
              </a:ext>
            </a:extLst>
          </p:cNvPr>
          <p:cNvPicPr>
            <a:picLocks noGrp="1" noChangeAspect="1"/>
          </p:cNvPicPr>
          <p:nvPr>
            <p:ph idx="1"/>
          </p:nvPr>
        </p:nvPicPr>
        <p:blipFill>
          <a:blip r:embed="rId2"/>
          <a:stretch>
            <a:fillRect/>
          </a:stretch>
        </p:blipFill>
        <p:spPr>
          <a:xfrm>
            <a:off x="4502428" y="764505"/>
            <a:ext cx="7225748" cy="5328989"/>
          </a:xfrm>
          <a:prstGeom prst="rect">
            <a:avLst/>
          </a:prstGeom>
        </p:spPr>
      </p:pic>
    </p:spTree>
    <p:extLst>
      <p:ext uri="{BB962C8B-B14F-4D97-AF65-F5344CB8AC3E}">
        <p14:creationId xmlns:p14="http://schemas.microsoft.com/office/powerpoint/2010/main" val="398708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E1F-72FD-D94A-9F4E-BB77D9D4AF0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i="1" kern="1200">
                <a:solidFill>
                  <a:srgbClr val="FFFFFF"/>
                </a:solidFill>
                <a:latin typeface="+mj-lt"/>
                <a:ea typeface="+mj-ea"/>
                <a:cs typeface="+mj-cs"/>
              </a:rPr>
              <a:t>Sequence Diagram – Admin Login</a:t>
            </a:r>
          </a:p>
        </p:txBody>
      </p:sp>
      <p:pic>
        <p:nvPicPr>
          <p:cNvPr id="6" name="Content Placeholder 5">
            <a:extLst>
              <a:ext uri="{FF2B5EF4-FFF2-40B4-BE49-F238E27FC236}">
                <a16:creationId xmlns:a16="http://schemas.microsoft.com/office/drawing/2014/main" id="{4F59AE3A-80BA-E748-BAB5-3A49F25BBE2C}"/>
              </a:ext>
            </a:extLst>
          </p:cNvPr>
          <p:cNvPicPr>
            <a:picLocks noGrp="1" noChangeAspect="1"/>
          </p:cNvPicPr>
          <p:nvPr>
            <p:ph idx="1"/>
          </p:nvPr>
        </p:nvPicPr>
        <p:blipFill>
          <a:blip r:embed="rId2"/>
          <a:stretch>
            <a:fillRect/>
          </a:stretch>
        </p:blipFill>
        <p:spPr>
          <a:xfrm>
            <a:off x="4502428" y="1252243"/>
            <a:ext cx="7225748" cy="4353513"/>
          </a:xfrm>
          <a:prstGeom prst="rect">
            <a:avLst/>
          </a:prstGeom>
        </p:spPr>
      </p:pic>
    </p:spTree>
    <p:extLst>
      <p:ext uri="{BB962C8B-B14F-4D97-AF65-F5344CB8AC3E}">
        <p14:creationId xmlns:p14="http://schemas.microsoft.com/office/powerpoint/2010/main" val="3841713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ck of magazines on table">
            <a:extLst>
              <a:ext uri="{FF2B5EF4-FFF2-40B4-BE49-F238E27FC236}">
                <a16:creationId xmlns:a16="http://schemas.microsoft.com/office/drawing/2014/main" id="{FAE05728-5A01-48D6-8F7F-22F128AB8D1E}"/>
              </a:ext>
            </a:extLst>
          </p:cNvPr>
          <p:cNvPicPr>
            <a:picLocks noChangeAspect="1"/>
          </p:cNvPicPr>
          <p:nvPr/>
        </p:nvPicPr>
        <p:blipFill rotWithShape="1">
          <a:blip r:embed="rId2"/>
          <a:srcRect l="2328" r="18455"/>
          <a:stretch/>
        </p:blipFill>
        <p:spPr>
          <a:xfrm>
            <a:off x="4038599" y="10"/>
            <a:ext cx="8160026" cy="6875809"/>
          </a:xfrm>
          <a:prstGeom prst="rect">
            <a:avLst/>
          </a:prstGeom>
        </p:spPr>
      </p:pic>
      <p:sp>
        <p:nvSpPr>
          <p:cNvPr id="37" name="Freeform: Shape 3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BE0AE75-D22E-B644-9286-3461B4429410}"/>
              </a:ext>
            </a:extLst>
          </p:cNvPr>
          <p:cNvSpPr>
            <a:spLocks noGrp="1"/>
          </p:cNvSpPr>
          <p:nvPr>
            <p:ph type="ctrTitle"/>
          </p:nvPr>
        </p:nvSpPr>
        <p:spPr>
          <a:xfrm>
            <a:off x="534473" y="2950387"/>
            <a:ext cx="3052293" cy="3531403"/>
          </a:xfrm>
        </p:spPr>
        <p:txBody>
          <a:bodyPr vert="horz" lIns="91440" tIns="45720" rIns="91440" bIns="45720" rtlCol="0" anchor="t">
            <a:normAutofit/>
          </a:bodyPr>
          <a:lstStyle/>
          <a:p>
            <a:pPr algn="r"/>
            <a:r>
              <a:rPr lang="en-US" sz="4000" i="1" dirty="0">
                <a:solidFill>
                  <a:srgbClr val="FFFFFF"/>
                </a:solidFill>
              </a:rPr>
              <a:t>Introduction</a:t>
            </a:r>
          </a:p>
        </p:txBody>
      </p:sp>
      <p:sp>
        <p:nvSpPr>
          <p:cNvPr id="3" name="Subtitle 2">
            <a:extLst>
              <a:ext uri="{FF2B5EF4-FFF2-40B4-BE49-F238E27FC236}">
                <a16:creationId xmlns:a16="http://schemas.microsoft.com/office/drawing/2014/main" id="{A6123780-F649-D640-9CF5-073C43B47269}"/>
              </a:ext>
            </a:extLst>
          </p:cNvPr>
          <p:cNvSpPr>
            <a:spLocks noGrp="1"/>
          </p:cNvSpPr>
          <p:nvPr>
            <p:ph type="subTitle" idx="1"/>
          </p:nvPr>
        </p:nvSpPr>
        <p:spPr>
          <a:xfrm>
            <a:off x="777922" y="743803"/>
            <a:ext cx="2808844" cy="1382392"/>
          </a:xfrm>
        </p:spPr>
        <p:txBody>
          <a:bodyPr vert="horz" lIns="91440" tIns="45720" rIns="91440" bIns="45720" rtlCol="0" anchor="b">
            <a:normAutofit/>
          </a:bodyPr>
          <a:lstStyle/>
          <a:p>
            <a:pPr algn="r"/>
            <a:endParaRPr lang="en-US" sz="2000" i="1">
              <a:solidFill>
                <a:srgbClr val="FFFFFF"/>
              </a:solidFill>
            </a:endParaRPr>
          </a:p>
        </p:txBody>
      </p:sp>
      <p:sp>
        <p:nvSpPr>
          <p:cNvPr id="4" name="Rectangle 3">
            <a:extLst>
              <a:ext uri="{FF2B5EF4-FFF2-40B4-BE49-F238E27FC236}">
                <a16:creationId xmlns:a16="http://schemas.microsoft.com/office/drawing/2014/main" id="{F198830C-D9E2-BF43-BAA6-1FFAEB1A7E8E}"/>
              </a:ext>
            </a:extLst>
          </p:cNvPr>
          <p:cNvSpPr/>
          <p:nvPr/>
        </p:nvSpPr>
        <p:spPr>
          <a:xfrm>
            <a:off x="4979318" y="1720202"/>
            <a:ext cx="6548117" cy="3139321"/>
          </a:xfrm>
          <a:prstGeom prst="rect">
            <a:avLst/>
          </a:prstGeom>
        </p:spPr>
        <p:txBody>
          <a:bodyPr wrap="square">
            <a:spAutoFit/>
          </a:bodyPr>
          <a:lstStyle/>
          <a:p>
            <a:pPr>
              <a:spcAft>
                <a:spcPts val="600"/>
              </a:spcAft>
            </a:pPr>
            <a:r>
              <a:rPr lang="en-US" sz="2200" i="1" dirty="0">
                <a:cs typeface="AL BAYAN PLAIN" pitchFamily="2" charset="-78"/>
              </a:rPr>
              <a:t>With abundant of courses provided by universities, it becomes daunting for some students to choose the relevant subjects which can help them in their career growth as well as align with their interests, while other students find themselves adrift to the current industry requirements. To minimize this problem for students, we have developed an application with a ranking system, which can help students to find out the courses that are best suited with the current industry requirements.</a:t>
            </a:r>
          </a:p>
        </p:txBody>
      </p:sp>
    </p:spTree>
    <p:extLst>
      <p:ext uri="{BB962C8B-B14F-4D97-AF65-F5344CB8AC3E}">
        <p14:creationId xmlns:p14="http://schemas.microsoft.com/office/powerpoint/2010/main" val="285954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A1E9B6F-6106-964F-9254-7379AA72B9A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Sequence Diagram – Student Login</a:t>
            </a:r>
          </a:p>
        </p:txBody>
      </p:sp>
      <p:pic>
        <p:nvPicPr>
          <p:cNvPr id="5" name="Content Placeholder 4">
            <a:extLst>
              <a:ext uri="{FF2B5EF4-FFF2-40B4-BE49-F238E27FC236}">
                <a16:creationId xmlns:a16="http://schemas.microsoft.com/office/drawing/2014/main" id="{7F381C04-7AEE-384A-999A-5EC42CB592B0}"/>
              </a:ext>
            </a:extLst>
          </p:cNvPr>
          <p:cNvPicPr>
            <a:picLocks noGrp="1" noChangeAspect="1"/>
          </p:cNvPicPr>
          <p:nvPr>
            <p:ph idx="1"/>
          </p:nvPr>
        </p:nvPicPr>
        <p:blipFill>
          <a:blip r:embed="rId2"/>
          <a:stretch>
            <a:fillRect/>
          </a:stretch>
        </p:blipFill>
        <p:spPr>
          <a:xfrm>
            <a:off x="4502427" y="749508"/>
            <a:ext cx="7646367" cy="5263070"/>
          </a:xfrm>
          <a:prstGeom prst="rect">
            <a:avLst/>
          </a:prstGeom>
        </p:spPr>
      </p:pic>
    </p:spTree>
    <p:extLst>
      <p:ext uri="{BB962C8B-B14F-4D97-AF65-F5344CB8AC3E}">
        <p14:creationId xmlns:p14="http://schemas.microsoft.com/office/powerpoint/2010/main" val="794281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2309E-7D8C-EC4F-A126-AA60D5454570}"/>
              </a:ext>
            </a:extLst>
          </p:cNvPr>
          <p:cNvSpPr>
            <a:spLocks noGrp="1"/>
          </p:cNvSpPr>
          <p:nvPr>
            <p:ph type="title"/>
          </p:nvPr>
        </p:nvSpPr>
        <p:spPr>
          <a:xfrm>
            <a:off x="466722" y="586855"/>
            <a:ext cx="3201366" cy="3387497"/>
          </a:xfrm>
        </p:spPr>
        <p:txBody>
          <a:bodyPr anchor="b">
            <a:normAutofit/>
          </a:bodyPr>
          <a:lstStyle/>
          <a:p>
            <a:pPr algn="r"/>
            <a:r>
              <a:rPr lang="en-US" sz="4000" i="1">
                <a:solidFill>
                  <a:srgbClr val="FFFFFF"/>
                </a:solidFill>
              </a:rPr>
              <a:t>University Brand as Credibility</a:t>
            </a:r>
          </a:p>
        </p:txBody>
      </p:sp>
      <p:sp>
        <p:nvSpPr>
          <p:cNvPr id="3" name="Content Placeholder 2">
            <a:extLst>
              <a:ext uri="{FF2B5EF4-FFF2-40B4-BE49-F238E27FC236}">
                <a16:creationId xmlns:a16="http://schemas.microsoft.com/office/drawing/2014/main" id="{FE5D3130-B9F6-1441-BF6B-619F9BD150CE}"/>
              </a:ext>
            </a:extLst>
          </p:cNvPr>
          <p:cNvSpPr>
            <a:spLocks noGrp="1"/>
          </p:cNvSpPr>
          <p:nvPr>
            <p:ph idx="1"/>
          </p:nvPr>
        </p:nvSpPr>
        <p:spPr>
          <a:xfrm>
            <a:off x="4810259" y="649480"/>
            <a:ext cx="6555347" cy="5546047"/>
          </a:xfrm>
        </p:spPr>
        <p:txBody>
          <a:bodyPr anchor="ctr">
            <a:normAutofit/>
          </a:bodyPr>
          <a:lstStyle/>
          <a:p>
            <a:pPr marL="0" indent="0">
              <a:buNone/>
            </a:pPr>
            <a:r>
              <a:rPr lang="en-US" sz="2200" dirty="0"/>
              <a:t>University plays a very crucial role as an intermediary between students and employers. Both students and employers rely on the credibility of university. And to digitally implement this, we have come up with some ideas :</a:t>
            </a:r>
          </a:p>
          <a:p>
            <a:pPr lvl="2">
              <a:buFont typeface="Courier New" panose="02070309020205020404" pitchFamily="49" charset="0"/>
              <a:buChar char="o"/>
            </a:pPr>
            <a:r>
              <a:rPr lang="en-US" sz="2200" dirty="0"/>
              <a:t>We can extend our application by integrating a dashboard where employers can post job openings in accordance with course offerings and skill sets. Employers can reach out to students having matching skill sets based on their courses.</a:t>
            </a:r>
          </a:p>
          <a:p>
            <a:pPr lvl="2">
              <a:buFont typeface="Courier New" panose="02070309020205020404" pitchFamily="49" charset="0"/>
              <a:buChar char="o"/>
            </a:pPr>
            <a:r>
              <a:rPr lang="en-US" sz="2200" dirty="0"/>
              <a:t>Using the same portal students can reach out to the employers and showcase </a:t>
            </a:r>
            <a:r>
              <a:rPr lang="en-US" sz="2200"/>
              <a:t>their profile.</a:t>
            </a:r>
            <a:endParaRPr lang="en-US" sz="2200" dirty="0"/>
          </a:p>
          <a:p>
            <a:pPr marL="0" indent="0">
              <a:buNone/>
            </a:pPr>
            <a:endParaRPr lang="en-US" sz="2000" dirty="0"/>
          </a:p>
        </p:txBody>
      </p:sp>
    </p:spTree>
    <p:extLst>
      <p:ext uri="{BB962C8B-B14F-4D97-AF65-F5344CB8AC3E}">
        <p14:creationId xmlns:p14="http://schemas.microsoft.com/office/powerpoint/2010/main" val="2925547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E7E68-FE1D-8547-998B-AE8E30FA0122}"/>
              </a:ext>
            </a:extLst>
          </p:cNvPr>
          <p:cNvSpPr>
            <a:spLocks noGrp="1"/>
          </p:cNvSpPr>
          <p:nvPr>
            <p:ph type="title"/>
          </p:nvPr>
        </p:nvSpPr>
        <p:spPr>
          <a:xfrm>
            <a:off x="466722" y="586855"/>
            <a:ext cx="3201366" cy="3387497"/>
          </a:xfrm>
        </p:spPr>
        <p:txBody>
          <a:bodyPr anchor="b">
            <a:normAutofit/>
          </a:bodyPr>
          <a:lstStyle/>
          <a:p>
            <a:pPr algn="r"/>
            <a:r>
              <a:rPr lang="en-US" sz="4000" i="1">
                <a:solidFill>
                  <a:srgbClr val="FFFFFF"/>
                </a:solidFill>
              </a:rPr>
              <a:t>Extended Idea</a:t>
            </a:r>
          </a:p>
        </p:txBody>
      </p:sp>
      <p:sp>
        <p:nvSpPr>
          <p:cNvPr id="3" name="Content Placeholder 2">
            <a:extLst>
              <a:ext uri="{FF2B5EF4-FFF2-40B4-BE49-F238E27FC236}">
                <a16:creationId xmlns:a16="http://schemas.microsoft.com/office/drawing/2014/main" id="{1DD88054-DDE5-884D-AF9E-864F39F12113}"/>
              </a:ext>
            </a:extLst>
          </p:cNvPr>
          <p:cNvSpPr>
            <a:spLocks noGrp="1"/>
          </p:cNvSpPr>
          <p:nvPr>
            <p:ph idx="1"/>
          </p:nvPr>
        </p:nvSpPr>
        <p:spPr>
          <a:xfrm>
            <a:off x="4581727" y="649480"/>
            <a:ext cx="5130882" cy="5546047"/>
          </a:xfrm>
        </p:spPr>
        <p:txBody>
          <a:bodyPr anchor="ctr">
            <a:normAutofit/>
          </a:bodyPr>
          <a:lstStyle/>
          <a:p>
            <a:pPr marL="0" indent="0">
              <a:buNone/>
            </a:pPr>
            <a:r>
              <a:rPr lang="en-US" sz="2200" dirty="0"/>
              <a:t>1. Our implementation showcases on department level. We can extend our idea by implementing on college level and then on university level with the similar approach.</a:t>
            </a:r>
          </a:p>
          <a:p>
            <a:pPr marL="0" indent="0">
              <a:buNone/>
            </a:pPr>
            <a:r>
              <a:rPr lang="en-US" sz="2200" dirty="0"/>
              <a:t>2. We can add several other attributes in student account, for ex: </a:t>
            </a:r>
            <a:r>
              <a:rPr lang="en-US" sz="2200" dirty="0" err="1"/>
              <a:t>facultyFeedback</a:t>
            </a:r>
            <a:r>
              <a:rPr lang="en-US" sz="2200" dirty="0"/>
              <a:t>, where students can provide feedback for faculty with similar approach as </a:t>
            </a:r>
            <a:r>
              <a:rPr lang="en-US" sz="2200" dirty="0" err="1"/>
              <a:t>relevantCourses</a:t>
            </a:r>
            <a:r>
              <a:rPr lang="en-US" sz="2200" dirty="0"/>
              <a:t>. </a:t>
            </a:r>
          </a:p>
        </p:txBody>
      </p:sp>
      <p:pic>
        <p:nvPicPr>
          <p:cNvPr id="7" name="Graphic 6" descr="Education">
            <a:extLst>
              <a:ext uri="{FF2B5EF4-FFF2-40B4-BE49-F238E27FC236}">
                <a16:creationId xmlns:a16="http://schemas.microsoft.com/office/drawing/2014/main" id="{5ED12EAA-7AB5-477B-9DF1-89D1CFC6E7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82355" y="189290"/>
            <a:ext cx="1801949" cy="1801949"/>
          </a:xfrm>
          <a:prstGeom prst="rect">
            <a:avLst/>
          </a:prstGeom>
        </p:spPr>
      </p:pic>
    </p:spTree>
    <p:extLst>
      <p:ext uri="{BB962C8B-B14F-4D97-AF65-F5344CB8AC3E}">
        <p14:creationId xmlns:p14="http://schemas.microsoft.com/office/powerpoint/2010/main" val="1826823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30DC24-05A9-7446-A9C3-BB54FF177FA6}"/>
              </a:ext>
            </a:extLst>
          </p:cNvPr>
          <p:cNvSpPr>
            <a:spLocks noGrp="1"/>
          </p:cNvSpPr>
          <p:nvPr>
            <p:ph type="title"/>
          </p:nvPr>
        </p:nvSpPr>
        <p:spPr>
          <a:xfrm>
            <a:off x="466722" y="586855"/>
            <a:ext cx="3201366" cy="3387497"/>
          </a:xfrm>
        </p:spPr>
        <p:txBody>
          <a:bodyPr anchor="b">
            <a:normAutofit/>
          </a:bodyPr>
          <a:lstStyle/>
          <a:p>
            <a:pPr algn="r"/>
            <a:r>
              <a:rPr lang="en-US" sz="4000" i="1">
                <a:solidFill>
                  <a:srgbClr val="FFFFFF"/>
                </a:solidFill>
              </a:rPr>
              <a:t>Digital Ideas and Solutions to k-to-12 Educational Systems </a:t>
            </a:r>
          </a:p>
        </p:txBody>
      </p:sp>
      <p:sp>
        <p:nvSpPr>
          <p:cNvPr id="3" name="Content Placeholder 2">
            <a:extLst>
              <a:ext uri="{FF2B5EF4-FFF2-40B4-BE49-F238E27FC236}">
                <a16:creationId xmlns:a16="http://schemas.microsoft.com/office/drawing/2014/main" id="{3B2AFC21-3064-7C46-9E86-BA7E39DA679C}"/>
              </a:ext>
            </a:extLst>
          </p:cNvPr>
          <p:cNvSpPr>
            <a:spLocks noGrp="1"/>
          </p:cNvSpPr>
          <p:nvPr>
            <p:ph idx="1"/>
          </p:nvPr>
        </p:nvSpPr>
        <p:spPr>
          <a:xfrm>
            <a:off x="4810259" y="649480"/>
            <a:ext cx="6555347" cy="5546047"/>
          </a:xfrm>
        </p:spPr>
        <p:txBody>
          <a:bodyPr anchor="ctr">
            <a:normAutofit/>
          </a:bodyPr>
          <a:lstStyle/>
          <a:p>
            <a:r>
              <a:rPr lang="en-US" sz="2000" dirty="0"/>
              <a:t>Students particularly of junior and senior high find themselves overwhelmed with choosing the right career path.  Most of them are oblivious to the current industry trends. Our vision is to provide university’s analysis data to schools which can provide students insights on current market trends and help them decide and explore career of their interests.</a:t>
            </a:r>
          </a:p>
          <a:p>
            <a:r>
              <a:rPr lang="en-US" sz="2000" dirty="0"/>
              <a:t>Design an application for children under the age of 10, which can analyze the cognitive abilities such as verbal, perceptual performance, general cognitive, memory etc., based on their exam results and determine the strength and weaknesses of students.</a:t>
            </a:r>
          </a:p>
        </p:txBody>
      </p:sp>
    </p:spTree>
    <p:extLst>
      <p:ext uri="{BB962C8B-B14F-4D97-AF65-F5344CB8AC3E}">
        <p14:creationId xmlns:p14="http://schemas.microsoft.com/office/powerpoint/2010/main" val="808888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5508F6-C9F8-CF46-8ACE-BE2E97BFD110}"/>
              </a:ext>
            </a:extLst>
          </p:cNvPr>
          <p:cNvSpPr>
            <a:spLocks noGrp="1"/>
          </p:cNvSpPr>
          <p:nvPr>
            <p:ph type="title"/>
          </p:nvPr>
        </p:nvSpPr>
        <p:spPr>
          <a:xfrm>
            <a:off x="1136397" y="502020"/>
            <a:ext cx="5323715" cy="1642970"/>
          </a:xfrm>
        </p:spPr>
        <p:txBody>
          <a:bodyPr anchor="b">
            <a:normAutofit/>
          </a:bodyPr>
          <a:lstStyle/>
          <a:p>
            <a:r>
              <a:rPr lang="en-US" sz="3700" i="1"/>
              <a:t>Relationship Between GPAs and Industrial Success</a:t>
            </a:r>
          </a:p>
        </p:txBody>
      </p:sp>
      <p:sp>
        <p:nvSpPr>
          <p:cNvPr id="3" name="Content Placeholder 2">
            <a:extLst>
              <a:ext uri="{FF2B5EF4-FFF2-40B4-BE49-F238E27FC236}">
                <a16:creationId xmlns:a16="http://schemas.microsoft.com/office/drawing/2014/main" id="{F775C374-6B73-5A45-894B-14E855BB9FBE}"/>
              </a:ext>
            </a:extLst>
          </p:cNvPr>
          <p:cNvSpPr>
            <a:spLocks noGrp="1"/>
          </p:cNvSpPr>
          <p:nvPr>
            <p:ph idx="1"/>
          </p:nvPr>
        </p:nvSpPr>
        <p:spPr>
          <a:xfrm>
            <a:off x="457201" y="2405894"/>
            <a:ext cx="6533594" cy="3535083"/>
          </a:xfrm>
        </p:spPr>
        <p:txBody>
          <a:bodyPr anchor="t">
            <a:noAutofit/>
          </a:bodyPr>
          <a:lstStyle/>
          <a:p>
            <a:pPr marL="0" indent="0">
              <a:buNone/>
            </a:pPr>
            <a:r>
              <a:rPr lang="en-US" sz="1800" dirty="0"/>
              <a:t>As per our analysis there is no relationship between GPA’s and industrial success. There are many students who scored less and are paid higher salaries or have received more promotions than the students who have higher GPAs. We assume there might be several reasons behind such as:</a:t>
            </a:r>
          </a:p>
          <a:p>
            <a:pPr lvl="2">
              <a:buFont typeface="Courier New" panose="02070309020205020404" pitchFamily="49" charset="0"/>
              <a:buChar char="o"/>
            </a:pPr>
            <a:r>
              <a:rPr lang="en-US" sz="1800" dirty="0"/>
              <a:t>GPA is an average of all the subjects combined altogether. Scoring less in two or three subjects can lower the overall GPA. It might be the student who had less GPA and currently paid higher was good in JAVA (scored high) but scored less in some other subjects which eventually led to lower overall GPA.</a:t>
            </a:r>
          </a:p>
          <a:p>
            <a:pPr lvl="2">
              <a:buFont typeface="Courier New" panose="02070309020205020404" pitchFamily="49" charset="0"/>
              <a:buChar char="o"/>
            </a:pPr>
            <a:r>
              <a:rPr lang="en-US" sz="1800" dirty="0"/>
              <a:t>External factors such as emergency travels, serious health issues etc. may lead to lower GPAs.</a:t>
            </a:r>
          </a:p>
          <a:p>
            <a:pPr lvl="2">
              <a:buFont typeface="Courier New" panose="02070309020205020404" pitchFamily="49" charset="0"/>
              <a:buChar char="o"/>
            </a:pPr>
            <a:endParaRPr lang="en-US" sz="1800" dirty="0"/>
          </a:p>
          <a:p>
            <a:pPr lvl="2">
              <a:buFont typeface="Courier New" panose="02070309020205020404" pitchFamily="49" charset="0"/>
              <a:buChar char="o"/>
            </a:pPr>
            <a:endParaRPr lang="en-US" sz="1800" dirty="0"/>
          </a:p>
          <a:p>
            <a:pPr marL="914400" lvl="2" indent="0">
              <a:buNone/>
            </a:pPr>
            <a:endParaRPr lang="en-US" sz="1800" dirty="0"/>
          </a:p>
          <a:p>
            <a:pPr lvl="2">
              <a:buFont typeface="Courier New" panose="02070309020205020404" pitchFamily="49" charset="0"/>
              <a:buChar char="o"/>
            </a:pPr>
            <a:endParaRPr lang="en-US" sz="1800"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usiness Growth">
            <a:extLst>
              <a:ext uri="{FF2B5EF4-FFF2-40B4-BE49-F238E27FC236}">
                <a16:creationId xmlns:a16="http://schemas.microsoft.com/office/drawing/2014/main" id="{6397D727-79C2-4243-87C9-F4CB86F6E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994" y="2905"/>
            <a:ext cx="3607609" cy="4170530"/>
          </a:xfrm>
          <a:prstGeom prst="rect">
            <a:avLst/>
          </a:prstGeom>
        </p:spPr>
      </p:pic>
    </p:spTree>
    <p:extLst>
      <p:ext uri="{BB962C8B-B14F-4D97-AF65-F5344CB8AC3E}">
        <p14:creationId xmlns:p14="http://schemas.microsoft.com/office/powerpoint/2010/main" val="388515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F1FAB-968C-4647-9D7B-7262B62228F5}"/>
              </a:ext>
            </a:extLst>
          </p:cNvPr>
          <p:cNvSpPr>
            <a:spLocks noGrp="1"/>
          </p:cNvSpPr>
          <p:nvPr>
            <p:ph type="title"/>
          </p:nvPr>
        </p:nvSpPr>
        <p:spPr>
          <a:xfrm>
            <a:off x="466722" y="586855"/>
            <a:ext cx="3201366" cy="3387497"/>
          </a:xfrm>
        </p:spPr>
        <p:txBody>
          <a:bodyPr anchor="b">
            <a:normAutofit/>
          </a:bodyPr>
          <a:lstStyle/>
          <a:p>
            <a:pPr algn="r"/>
            <a:r>
              <a:rPr lang="en-US" sz="4000" i="1">
                <a:solidFill>
                  <a:srgbClr val="FFFFFF"/>
                </a:solidFill>
              </a:rPr>
              <a:t>Problem</a:t>
            </a:r>
            <a:r>
              <a:rPr lang="en-US" sz="4000">
                <a:solidFill>
                  <a:srgbClr val="FFFFFF"/>
                </a:solidFill>
              </a:rPr>
              <a:t> </a:t>
            </a:r>
            <a:r>
              <a:rPr lang="en-US" sz="4000" i="1">
                <a:solidFill>
                  <a:srgbClr val="FFFFFF"/>
                </a:solidFill>
              </a:rPr>
              <a:t>Solution &amp; Key Feature</a:t>
            </a:r>
          </a:p>
        </p:txBody>
      </p:sp>
      <p:sp>
        <p:nvSpPr>
          <p:cNvPr id="3" name="Content Placeholder 2">
            <a:extLst>
              <a:ext uri="{FF2B5EF4-FFF2-40B4-BE49-F238E27FC236}">
                <a16:creationId xmlns:a16="http://schemas.microsoft.com/office/drawing/2014/main" id="{79BF5C9C-B3B6-C149-A78F-B60156944951}"/>
              </a:ext>
            </a:extLst>
          </p:cNvPr>
          <p:cNvSpPr>
            <a:spLocks noGrp="1"/>
          </p:cNvSpPr>
          <p:nvPr>
            <p:ph idx="1"/>
          </p:nvPr>
        </p:nvSpPr>
        <p:spPr>
          <a:xfrm>
            <a:off x="4810259" y="649480"/>
            <a:ext cx="6555347" cy="5546047"/>
          </a:xfrm>
        </p:spPr>
        <p:txBody>
          <a:bodyPr anchor="ctr">
            <a:normAutofit/>
          </a:bodyPr>
          <a:lstStyle/>
          <a:p>
            <a:pPr marL="0" indent="0">
              <a:buNone/>
            </a:pPr>
            <a:r>
              <a:rPr lang="en-US" sz="2000" i="1" dirty="0"/>
              <a:t>Our objective is to deliver a system where university can find out the best courses by the analysis of alumni’s portfolio who have been in the job market for over 5 years. One key feature of our application is that alumni's can provide their feedback subjects they believe helped them frame their career.</a:t>
            </a:r>
          </a:p>
        </p:txBody>
      </p:sp>
    </p:spTree>
    <p:extLst>
      <p:ext uri="{BB962C8B-B14F-4D97-AF65-F5344CB8AC3E}">
        <p14:creationId xmlns:p14="http://schemas.microsoft.com/office/powerpoint/2010/main" val="58746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2EB6D-648A-C143-9FAA-2399C146BFA2}"/>
              </a:ext>
            </a:extLst>
          </p:cNvPr>
          <p:cNvSpPr>
            <a:spLocks noGrp="1"/>
          </p:cNvSpPr>
          <p:nvPr>
            <p:ph type="title"/>
          </p:nvPr>
        </p:nvSpPr>
        <p:spPr>
          <a:xfrm>
            <a:off x="1371599" y="294538"/>
            <a:ext cx="9895951" cy="1033669"/>
          </a:xfrm>
        </p:spPr>
        <p:txBody>
          <a:bodyPr>
            <a:normAutofit/>
          </a:bodyPr>
          <a:lstStyle/>
          <a:p>
            <a:r>
              <a:rPr lang="en-US" sz="4000" i="1">
                <a:solidFill>
                  <a:srgbClr val="FFFFFF"/>
                </a:solidFill>
              </a:rPr>
              <a:t>Contd..</a:t>
            </a:r>
          </a:p>
        </p:txBody>
      </p:sp>
      <p:sp>
        <p:nvSpPr>
          <p:cNvPr id="3" name="Content Placeholder 2">
            <a:extLst>
              <a:ext uri="{FF2B5EF4-FFF2-40B4-BE49-F238E27FC236}">
                <a16:creationId xmlns:a16="http://schemas.microsoft.com/office/drawing/2014/main" id="{7462AF72-474A-0A44-94B4-A9ADBCAA4810}"/>
              </a:ext>
            </a:extLst>
          </p:cNvPr>
          <p:cNvSpPr>
            <a:spLocks noGrp="1"/>
          </p:cNvSpPr>
          <p:nvPr>
            <p:ph idx="1"/>
          </p:nvPr>
        </p:nvSpPr>
        <p:spPr>
          <a:xfrm>
            <a:off x="1371599" y="2318197"/>
            <a:ext cx="9724031" cy="3683358"/>
          </a:xfrm>
        </p:spPr>
        <p:txBody>
          <a:bodyPr anchor="ctr">
            <a:normAutofit/>
          </a:bodyPr>
          <a:lstStyle/>
          <a:p>
            <a:pPr marL="0" indent="0">
              <a:buNone/>
            </a:pPr>
            <a:r>
              <a:rPr lang="en-US" sz="2200" i="1" dirty="0"/>
              <a:t>With the help of our application, students can track down the best courses on the basis of :</a:t>
            </a:r>
          </a:p>
          <a:p>
            <a:pPr marL="514350" indent="-514350">
              <a:buAutoNum type="arabicPeriod"/>
            </a:pPr>
            <a:r>
              <a:rPr lang="en-US" sz="2200" i="1" dirty="0"/>
              <a:t>Courses suggested by alumni having high salaries.</a:t>
            </a:r>
          </a:p>
          <a:p>
            <a:pPr marL="514350" indent="-514350">
              <a:buAutoNum type="arabicPeriod"/>
            </a:pPr>
            <a:r>
              <a:rPr lang="en-US" sz="2200" i="1" dirty="0"/>
              <a:t>Courses suggested by alumni who received maximum number of promotions within 5 years.</a:t>
            </a:r>
          </a:p>
          <a:p>
            <a:pPr marL="514350" indent="-514350">
              <a:buAutoNum type="arabicPeriod"/>
            </a:pPr>
            <a:r>
              <a:rPr lang="en-US" sz="2200" i="1" dirty="0"/>
              <a:t>Courses suggested by students working in top tier companies.</a:t>
            </a:r>
          </a:p>
          <a:p>
            <a:pPr marL="0" indent="0">
              <a:buNone/>
            </a:pPr>
            <a:endParaRPr lang="en-US" sz="2200" dirty="0"/>
          </a:p>
        </p:txBody>
      </p:sp>
    </p:spTree>
    <p:extLst>
      <p:ext uri="{BB962C8B-B14F-4D97-AF65-F5344CB8AC3E}">
        <p14:creationId xmlns:p14="http://schemas.microsoft.com/office/powerpoint/2010/main" val="178083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D32C81-4573-644F-B35B-305E4946566A}"/>
              </a:ext>
            </a:extLst>
          </p:cNvPr>
          <p:cNvSpPr>
            <a:spLocks noGrp="1"/>
          </p:cNvSpPr>
          <p:nvPr>
            <p:ph type="title"/>
          </p:nvPr>
        </p:nvSpPr>
        <p:spPr>
          <a:xfrm>
            <a:off x="826396" y="586855"/>
            <a:ext cx="4230100" cy="3387497"/>
          </a:xfrm>
        </p:spPr>
        <p:txBody>
          <a:bodyPr anchor="b">
            <a:normAutofit/>
          </a:bodyPr>
          <a:lstStyle/>
          <a:p>
            <a:pPr algn="r"/>
            <a:r>
              <a:rPr lang="en-US" sz="4000" i="1">
                <a:solidFill>
                  <a:srgbClr val="FFFFFF"/>
                </a:solidFill>
              </a:rPr>
              <a:t>Contd..</a:t>
            </a:r>
          </a:p>
        </p:txBody>
      </p:sp>
      <p:sp>
        <p:nvSpPr>
          <p:cNvPr id="3" name="Content Placeholder 2">
            <a:extLst>
              <a:ext uri="{FF2B5EF4-FFF2-40B4-BE49-F238E27FC236}">
                <a16:creationId xmlns:a16="http://schemas.microsoft.com/office/drawing/2014/main" id="{854F55A0-2C40-A142-BCB0-F5D587C11ADF}"/>
              </a:ext>
            </a:extLst>
          </p:cNvPr>
          <p:cNvSpPr>
            <a:spLocks noGrp="1"/>
          </p:cNvSpPr>
          <p:nvPr>
            <p:ph idx="1"/>
          </p:nvPr>
        </p:nvSpPr>
        <p:spPr>
          <a:xfrm>
            <a:off x="6096000" y="649480"/>
            <a:ext cx="5758543" cy="5546047"/>
          </a:xfrm>
        </p:spPr>
        <p:txBody>
          <a:bodyPr anchor="ctr">
            <a:normAutofit/>
          </a:bodyPr>
          <a:lstStyle/>
          <a:p>
            <a:pPr marL="0" indent="0">
              <a:buNone/>
            </a:pPr>
            <a:r>
              <a:rPr lang="en-US" sz="2200" dirty="0"/>
              <a:t>We also have a feature to find out percentage of students:</a:t>
            </a:r>
          </a:p>
          <a:p>
            <a:pPr marL="0" indent="0">
              <a:buNone/>
            </a:pPr>
            <a:endParaRPr lang="en-US" sz="2200" dirty="0"/>
          </a:p>
          <a:p>
            <a:pPr lvl="2">
              <a:buFont typeface="Courier New" panose="02070309020205020404" pitchFamily="49" charset="0"/>
              <a:buChar char="o"/>
            </a:pPr>
            <a:r>
              <a:rPr lang="en-US" sz="2200" dirty="0"/>
              <a:t>Having salary more than $120,000.</a:t>
            </a:r>
          </a:p>
          <a:p>
            <a:pPr lvl="2">
              <a:buFont typeface="Courier New" panose="02070309020205020404" pitchFamily="49" charset="0"/>
              <a:buChar char="o"/>
            </a:pPr>
            <a:r>
              <a:rPr lang="en-US" sz="2200" dirty="0"/>
              <a:t>Who got two or more promotions in last 5 years.</a:t>
            </a:r>
          </a:p>
          <a:p>
            <a:pPr lvl="2">
              <a:buFont typeface="Courier New" panose="02070309020205020404" pitchFamily="49" charset="0"/>
              <a:buChar char="o"/>
            </a:pPr>
            <a:r>
              <a:rPr lang="en-US" sz="2200" dirty="0"/>
              <a:t>Who have GPA more than 3.5</a:t>
            </a:r>
          </a:p>
          <a:p>
            <a:pPr lvl="2">
              <a:buFont typeface="Courier New" panose="02070309020205020404" pitchFamily="49" charset="0"/>
              <a:buChar char="o"/>
            </a:pPr>
            <a:r>
              <a:rPr lang="en-US" sz="2200" dirty="0"/>
              <a:t>Employed in top 5 companies </a:t>
            </a:r>
          </a:p>
        </p:txBody>
      </p:sp>
    </p:spTree>
    <p:extLst>
      <p:ext uri="{BB962C8B-B14F-4D97-AF65-F5344CB8AC3E}">
        <p14:creationId xmlns:p14="http://schemas.microsoft.com/office/powerpoint/2010/main" val="926710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D0D0F-74C0-E84F-8901-5D20C6646CF3}"/>
              </a:ext>
            </a:extLst>
          </p:cNvPr>
          <p:cNvSpPr>
            <a:spLocks noGrp="1"/>
          </p:cNvSpPr>
          <p:nvPr>
            <p:ph type="title"/>
          </p:nvPr>
        </p:nvSpPr>
        <p:spPr>
          <a:xfrm>
            <a:off x="8643193" y="489507"/>
            <a:ext cx="3091607" cy="1655483"/>
          </a:xfrm>
        </p:spPr>
        <p:txBody>
          <a:bodyPr anchor="b">
            <a:normAutofit/>
          </a:bodyPr>
          <a:lstStyle/>
          <a:p>
            <a:r>
              <a:rPr lang="en-US" sz="4000" i="1"/>
              <a:t>Design Model</a:t>
            </a:r>
          </a:p>
        </p:txBody>
      </p:sp>
      <p:pic>
        <p:nvPicPr>
          <p:cNvPr id="5" name="Picture 4" descr="Graphical user interface, application, website&#10;&#10;Description automatically generated">
            <a:extLst>
              <a:ext uri="{FF2B5EF4-FFF2-40B4-BE49-F238E27FC236}">
                <a16:creationId xmlns:a16="http://schemas.microsoft.com/office/drawing/2014/main" id="{A6419C48-B482-184A-ACB1-165204F75846}"/>
              </a:ext>
            </a:extLst>
          </p:cNvPr>
          <p:cNvPicPr>
            <a:picLocks noChangeAspect="1"/>
          </p:cNvPicPr>
          <p:nvPr/>
        </p:nvPicPr>
        <p:blipFill rotWithShape="1">
          <a:blip r:embed="rId2"/>
          <a:srcRect l="13254"/>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C64212C3-524D-A64C-822E-A11CB62C8ED6}"/>
              </a:ext>
            </a:extLst>
          </p:cNvPr>
          <p:cNvSpPr>
            <a:spLocks noGrp="1"/>
          </p:cNvSpPr>
          <p:nvPr>
            <p:ph idx="1"/>
          </p:nvPr>
        </p:nvSpPr>
        <p:spPr>
          <a:xfrm>
            <a:off x="8643193" y="2418408"/>
            <a:ext cx="2942813" cy="3540265"/>
          </a:xfrm>
        </p:spPr>
        <p:txBody>
          <a:bodyPr>
            <a:normAutofit/>
          </a:bodyPr>
          <a:lstStyle/>
          <a:p>
            <a:pPr marL="0" indent="0">
              <a:buNone/>
            </a:pPr>
            <a:r>
              <a:rPr lang="en-US" sz="2000" i="1" dirty="0"/>
              <a:t>Our application allows logins for :</a:t>
            </a:r>
          </a:p>
          <a:p>
            <a:pPr marL="514350" indent="-514350">
              <a:buAutoNum type="arabicPeriod"/>
            </a:pPr>
            <a:r>
              <a:rPr lang="en-US" sz="2000" i="1" dirty="0"/>
              <a:t>Administrator </a:t>
            </a:r>
          </a:p>
          <a:p>
            <a:pPr marL="514350" indent="-514350">
              <a:buAutoNum type="arabicPeriod"/>
            </a:pPr>
            <a:r>
              <a:rPr lang="en-US" sz="2000" i="1" dirty="0"/>
              <a:t>Students.</a:t>
            </a:r>
          </a:p>
          <a:p>
            <a:pPr marL="0" indent="0">
              <a:buNone/>
            </a:pPr>
            <a:endParaRPr lang="en-US" sz="2000" i="1" dirty="0"/>
          </a:p>
          <a:p>
            <a:pPr marL="0" indent="0">
              <a:buNone/>
            </a:pPr>
            <a:endParaRPr lang="en-US" sz="2000" i="1" dirty="0"/>
          </a:p>
        </p:txBody>
      </p:sp>
      <p:sp>
        <p:nvSpPr>
          <p:cNvPr id="94" name="Rectangle 9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76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269C5-5C3A-6E47-BBCE-93B42DEDF14D}"/>
              </a:ext>
            </a:extLst>
          </p:cNvPr>
          <p:cNvSpPr>
            <a:spLocks noGrp="1"/>
          </p:cNvSpPr>
          <p:nvPr>
            <p:ph type="title"/>
          </p:nvPr>
        </p:nvSpPr>
        <p:spPr>
          <a:xfrm>
            <a:off x="466722" y="586855"/>
            <a:ext cx="3201366" cy="3387497"/>
          </a:xfrm>
        </p:spPr>
        <p:txBody>
          <a:bodyPr anchor="b">
            <a:normAutofit/>
          </a:bodyPr>
          <a:lstStyle/>
          <a:p>
            <a:r>
              <a:rPr lang="en-US" sz="4000" i="1" dirty="0">
                <a:solidFill>
                  <a:srgbClr val="FFFFFF"/>
                </a:solidFill>
              </a:rPr>
              <a:t>Administrator Login – Student’s Graduation Information</a:t>
            </a:r>
          </a:p>
        </p:txBody>
      </p:sp>
      <p:sp>
        <p:nvSpPr>
          <p:cNvPr id="3" name="Content Placeholder 2">
            <a:extLst>
              <a:ext uri="{FF2B5EF4-FFF2-40B4-BE49-F238E27FC236}">
                <a16:creationId xmlns:a16="http://schemas.microsoft.com/office/drawing/2014/main" id="{F309C044-9C8F-794A-81BA-A1AD088F6472}"/>
              </a:ext>
            </a:extLst>
          </p:cNvPr>
          <p:cNvSpPr>
            <a:spLocks noGrp="1"/>
          </p:cNvSpPr>
          <p:nvPr>
            <p:ph idx="1"/>
          </p:nvPr>
        </p:nvSpPr>
        <p:spPr>
          <a:xfrm>
            <a:off x="4810259" y="649480"/>
            <a:ext cx="6555347" cy="5546047"/>
          </a:xfrm>
        </p:spPr>
        <p:txBody>
          <a:bodyPr anchor="ctr">
            <a:normAutofit/>
          </a:bodyPr>
          <a:lstStyle/>
          <a:p>
            <a:r>
              <a:rPr lang="en-US" sz="2000" i="1" dirty="0"/>
              <a:t>Administrator can view the information of all the students who are and have been part of the university. This information includes:</a:t>
            </a:r>
            <a:br>
              <a:rPr lang="en-US" sz="2000" i="1" dirty="0"/>
            </a:br>
            <a:endParaRPr lang="en-US" sz="2000" i="1" dirty="0"/>
          </a:p>
          <a:p>
            <a:pPr lvl="2">
              <a:buFont typeface="Courier New" panose="02070309020205020404" pitchFamily="49" charset="0"/>
              <a:buChar char="o"/>
            </a:pPr>
            <a:r>
              <a:rPr lang="en-US" i="1" dirty="0"/>
              <a:t>Student’s ID</a:t>
            </a:r>
          </a:p>
          <a:p>
            <a:pPr lvl="2">
              <a:buFont typeface="Courier New" panose="02070309020205020404" pitchFamily="49" charset="0"/>
              <a:buChar char="o"/>
            </a:pPr>
            <a:r>
              <a:rPr lang="en-US" i="1" dirty="0"/>
              <a:t>Student’s Name</a:t>
            </a:r>
          </a:p>
          <a:p>
            <a:pPr lvl="2">
              <a:buFont typeface="Courier New" panose="02070309020205020404" pitchFamily="49" charset="0"/>
              <a:buChar char="o"/>
            </a:pPr>
            <a:r>
              <a:rPr lang="en-US" i="1" dirty="0"/>
              <a:t>Courses opted by student</a:t>
            </a:r>
          </a:p>
          <a:p>
            <a:pPr lvl="2">
              <a:buFont typeface="Courier New" panose="02070309020205020404" pitchFamily="49" charset="0"/>
              <a:buChar char="o"/>
            </a:pPr>
            <a:r>
              <a:rPr lang="en-US" i="1" dirty="0"/>
              <a:t>Total GPA</a:t>
            </a:r>
          </a:p>
          <a:p>
            <a:pPr marL="0" indent="0">
              <a:buNone/>
            </a:pPr>
            <a:endParaRPr lang="en-US" sz="2000" dirty="0"/>
          </a:p>
        </p:txBody>
      </p:sp>
    </p:spTree>
    <p:extLst>
      <p:ext uri="{BB962C8B-B14F-4D97-AF65-F5344CB8AC3E}">
        <p14:creationId xmlns:p14="http://schemas.microsoft.com/office/powerpoint/2010/main" val="106032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E79604-2C79-684C-A578-C4AFA7DFF194}"/>
              </a:ext>
            </a:extLst>
          </p:cNvPr>
          <p:cNvSpPr>
            <a:spLocks noGrp="1"/>
          </p:cNvSpPr>
          <p:nvPr>
            <p:ph type="title"/>
          </p:nvPr>
        </p:nvSpPr>
        <p:spPr>
          <a:xfrm>
            <a:off x="466722" y="586855"/>
            <a:ext cx="3210756" cy="3448432"/>
          </a:xfrm>
        </p:spPr>
        <p:txBody>
          <a:bodyPr anchor="b">
            <a:normAutofit/>
          </a:bodyPr>
          <a:lstStyle/>
          <a:p>
            <a:r>
              <a:rPr lang="en-US" sz="4000" i="1" dirty="0">
                <a:solidFill>
                  <a:srgbClr val="FFFFFF"/>
                </a:solidFill>
              </a:rPr>
              <a:t>Admin Login - Student’s Employment Information</a:t>
            </a:r>
          </a:p>
        </p:txBody>
      </p:sp>
      <p:sp>
        <p:nvSpPr>
          <p:cNvPr id="3" name="Content Placeholder 2">
            <a:extLst>
              <a:ext uri="{FF2B5EF4-FFF2-40B4-BE49-F238E27FC236}">
                <a16:creationId xmlns:a16="http://schemas.microsoft.com/office/drawing/2014/main" id="{F120A994-44CB-054B-8293-39550A406DEC}"/>
              </a:ext>
            </a:extLst>
          </p:cNvPr>
          <p:cNvSpPr>
            <a:spLocks noGrp="1"/>
          </p:cNvSpPr>
          <p:nvPr>
            <p:ph idx="1"/>
          </p:nvPr>
        </p:nvSpPr>
        <p:spPr>
          <a:xfrm>
            <a:off x="4581727" y="649480"/>
            <a:ext cx="5445905" cy="5546047"/>
          </a:xfrm>
        </p:spPr>
        <p:txBody>
          <a:bodyPr anchor="ctr">
            <a:normAutofit/>
          </a:bodyPr>
          <a:lstStyle/>
          <a:p>
            <a:pPr marL="0" indent="0">
              <a:buNone/>
            </a:pPr>
            <a:r>
              <a:rPr lang="en-US" sz="2200" i="1" dirty="0"/>
              <a:t>Administrator can view current employment information of each student which has been updated by students. This includes:</a:t>
            </a:r>
          </a:p>
          <a:p>
            <a:pPr marL="0" indent="0">
              <a:buNone/>
            </a:pPr>
            <a:endParaRPr lang="en-US" sz="2200" i="1" dirty="0"/>
          </a:p>
          <a:p>
            <a:pPr lvl="2">
              <a:buFont typeface="Courier New" panose="02070309020205020404" pitchFamily="49" charset="0"/>
              <a:buChar char="o"/>
            </a:pPr>
            <a:r>
              <a:rPr lang="en-US" sz="2200" i="1" dirty="0"/>
              <a:t>Current employer</a:t>
            </a:r>
          </a:p>
          <a:p>
            <a:pPr lvl="2">
              <a:buFont typeface="Courier New" panose="02070309020205020404" pitchFamily="49" charset="0"/>
              <a:buChar char="o"/>
            </a:pPr>
            <a:r>
              <a:rPr lang="en-US" sz="2200" i="1" dirty="0"/>
              <a:t>Designation</a:t>
            </a:r>
          </a:p>
          <a:p>
            <a:pPr lvl="2">
              <a:buFont typeface="Courier New" panose="02070309020205020404" pitchFamily="49" charset="0"/>
              <a:buChar char="o"/>
            </a:pPr>
            <a:r>
              <a:rPr lang="en-US" sz="2200" i="1" dirty="0"/>
              <a:t>Current salary</a:t>
            </a:r>
          </a:p>
          <a:p>
            <a:endParaRPr lang="en-US" sz="2200" dirty="0"/>
          </a:p>
        </p:txBody>
      </p:sp>
      <p:pic>
        <p:nvPicPr>
          <p:cNvPr id="7" name="Graphic 6" descr="Recruitment Management">
            <a:extLst>
              <a:ext uri="{FF2B5EF4-FFF2-40B4-BE49-F238E27FC236}">
                <a16:creationId xmlns:a16="http://schemas.microsoft.com/office/drawing/2014/main" id="{F78898A8-CF5D-4A39-8316-2BEF718D57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87988" y="511388"/>
            <a:ext cx="1337290" cy="1337290"/>
          </a:xfrm>
          <a:prstGeom prst="rect">
            <a:avLst/>
          </a:prstGeom>
        </p:spPr>
      </p:pic>
    </p:spTree>
    <p:extLst>
      <p:ext uri="{BB962C8B-B14F-4D97-AF65-F5344CB8AC3E}">
        <p14:creationId xmlns:p14="http://schemas.microsoft.com/office/powerpoint/2010/main" val="251834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932195-EF35-A04E-9EEF-58692DA15323}"/>
              </a:ext>
            </a:extLst>
          </p:cNvPr>
          <p:cNvSpPr>
            <a:spLocks noGrp="1"/>
          </p:cNvSpPr>
          <p:nvPr>
            <p:ph idx="1"/>
          </p:nvPr>
        </p:nvSpPr>
        <p:spPr>
          <a:xfrm>
            <a:off x="389746" y="407008"/>
            <a:ext cx="3867460" cy="3409898"/>
          </a:xfrm>
        </p:spPr>
        <p:txBody>
          <a:bodyPr anchor="t">
            <a:normAutofit/>
          </a:bodyPr>
          <a:lstStyle/>
          <a:p>
            <a:pPr marL="0" indent="0">
              <a:buNone/>
            </a:pPr>
            <a:r>
              <a:rPr lang="en-US" sz="1800" dirty="0"/>
              <a:t>We have added a functionality where admin can analyze student data based on student’s:</a:t>
            </a:r>
          </a:p>
          <a:p>
            <a:pPr marL="514350" indent="-514350">
              <a:buAutoNum type="arabicPeriod"/>
            </a:pPr>
            <a:r>
              <a:rPr lang="en-US" sz="1800" dirty="0"/>
              <a:t>GPA</a:t>
            </a:r>
          </a:p>
          <a:p>
            <a:pPr marL="514350" indent="-514350">
              <a:buAutoNum type="arabicPeriod"/>
            </a:pPr>
            <a:r>
              <a:rPr lang="en-US" sz="1800" dirty="0"/>
              <a:t>Salary</a:t>
            </a:r>
          </a:p>
          <a:p>
            <a:pPr lvl="2" algn="r">
              <a:buFont typeface="Courier New" panose="02070309020205020404" pitchFamily="49" charset="0"/>
              <a:buChar char="o"/>
            </a:pPr>
            <a:endParaRPr lang="en-US" dirty="0"/>
          </a:p>
        </p:txBody>
      </p:sp>
      <p:pic>
        <p:nvPicPr>
          <p:cNvPr id="4" name="Picture 3">
            <a:extLst>
              <a:ext uri="{FF2B5EF4-FFF2-40B4-BE49-F238E27FC236}">
                <a16:creationId xmlns:a16="http://schemas.microsoft.com/office/drawing/2014/main" id="{1913C047-8CC6-B94A-9BC6-04ED6042317B}"/>
              </a:ext>
            </a:extLst>
          </p:cNvPr>
          <p:cNvPicPr>
            <a:picLocks noChangeAspect="1"/>
          </p:cNvPicPr>
          <p:nvPr/>
        </p:nvPicPr>
        <p:blipFill>
          <a:blip r:embed="rId2"/>
          <a:stretch>
            <a:fillRect/>
          </a:stretch>
        </p:blipFill>
        <p:spPr>
          <a:xfrm>
            <a:off x="4502019" y="1829452"/>
            <a:ext cx="7130739" cy="4046692"/>
          </a:xfrm>
          <a:prstGeom prst="rect">
            <a:avLst/>
          </a:prstGeom>
        </p:spPr>
      </p:pic>
      <p:sp>
        <p:nvSpPr>
          <p:cNvPr id="11" name="Rectangle 10">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310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{B4636657-2EDC-6043-81ED-EC77447A3261}tf10001120</Template>
  <TotalTime>1597</TotalTime>
  <Words>907</Words>
  <Application>Microsoft Macintosh PowerPoint</Application>
  <PresentationFormat>Widescreen</PresentationFormat>
  <Paragraphs>79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Courier New</vt:lpstr>
      <vt:lpstr>Office Theme</vt:lpstr>
      <vt:lpstr>University Model Implementation             </vt:lpstr>
      <vt:lpstr>Introduction</vt:lpstr>
      <vt:lpstr>Problem Solution &amp; Key Feature</vt:lpstr>
      <vt:lpstr>Contd..</vt:lpstr>
      <vt:lpstr>Contd..</vt:lpstr>
      <vt:lpstr>Design Model</vt:lpstr>
      <vt:lpstr>Administrator Login – Student’s Graduation Information</vt:lpstr>
      <vt:lpstr>Admin Login - Student’s Employment Information</vt:lpstr>
      <vt:lpstr>PowerPoint Presentation</vt:lpstr>
      <vt:lpstr>Analysis Dashboard </vt:lpstr>
      <vt:lpstr>Analysis Dashboard – Course Ranking</vt:lpstr>
      <vt:lpstr>Student Login – Student’s Graduation Information</vt:lpstr>
      <vt:lpstr>Student Login – Student’s Graduation Information</vt:lpstr>
      <vt:lpstr>Student Information</vt:lpstr>
      <vt:lpstr>Student Login – Student’s Employment Information</vt:lpstr>
      <vt:lpstr>Add Employment Information</vt:lpstr>
      <vt:lpstr>View Employment Information</vt:lpstr>
      <vt:lpstr>Object Model Diagram</vt:lpstr>
      <vt:lpstr>Sequence Diagram – Admin Login</vt:lpstr>
      <vt:lpstr>Sequence Diagram – Student Login</vt:lpstr>
      <vt:lpstr>University Brand as Credibility</vt:lpstr>
      <vt:lpstr>Extended Idea</vt:lpstr>
      <vt:lpstr>Digital Ideas and Solutions to k-to-12 Educational Systems </vt:lpstr>
      <vt:lpstr>Relationship Between GPAs and Industrial Success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Swaroop.Sn@outlook.com</dc:creator>
  <cp:lastModifiedBy>Swaroop.Sn@outlook.com</cp:lastModifiedBy>
  <cp:revision>83</cp:revision>
  <dcterms:created xsi:type="dcterms:W3CDTF">2021-03-19T22:43:05Z</dcterms:created>
  <dcterms:modified xsi:type="dcterms:W3CDTF">2021-03-21T23:42:32Z</dcterms:modified>
</cp:coreProperties>
</file>